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sldIdLst>
    <p:sldId id="256" r:id="rId2"/>
    <p:sldId id="281" r:id="rId3"/>
    <p:sldId id="282" r:id="rId4"/>
    <p:sldId id="262" r:id="rId5"/>
    <p:sldId id="276" r:id="rId6"/>
    <p:sldId id="263" r:id="rId7"/>
    <p:sldId id="264" r:id="rId8"/>
    <p:sldId id="265" r:id="rId9"/>
    <p:sldId id="266" r:id="rId10"/>
    <p:sldId id="272" r:id="rId11"/>
    <p:sldId id="267" r:id="rId12"/>
    <p:sldId id="283" r:id="rId13"/>
    <p:sldId id="268" r:id="rId14"/>
    <p:sldId id="273" r:id="rId15"/>
    <p:sldId id="269" r:id="rId16"/>
    <p:sldId id="270" r:id="rId17"/>
    <p:sldId id="275" r:id="rId18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0000"/>
    <a:srgbClr val="009900"/>
    <a:srgbClr val="0000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5" name="Rectangle 2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C296A-C7C9-4DA7-8012-9B8DCA8167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8149E-2EA8-4B42-9DDD-ED9582B47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BF28A-E98B-41B1-A780-348D12F9C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920AB-9766-4354-9BEC-694A9D5AC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3509D-21B8-484D-A68A-AD66369BB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003CF-0785-4C3C-B859-121863FE7D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07A03-4E12-4159-A880-BCC5264E08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69397-0769-420A-BC47-40481E113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CABFA-FA0D-4000-A85C-4FE18C71D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42C5E-7B02-4931-8B4C-640701CA5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05CFD-A5F1-4039-AB89-C8D3B4DAF1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pitchFamily="34" charset="0"/>
              </a:rPr>
              <a:t>Second level</a:t>
            </a:r>
          </a:p>
          <a:p>
            <a:pPr lvl="2"/>
            <a:r>
              <a:rPr lang="en-US" smtClean="0">
                <a:sym typeface="Arial" pitchFamily="34" charset="0"/>
              </a:rPr>
              <a:t>Third level</a:t>
            </a:r>
          </a:p>
          <a:p>
            <a:pPr lvl="3"/>
            <a:r>
              <a:rPr lang="en-US" smtClean="0">
                <a:sym typeface="Arial" pitchFamily="34" charset="0"/>
              </a:rPr>
              <a:t>Fourth level</a:t>
            </a:r>
          </a:p>
          <a:p>
            <a:pPr lvl="4"/>
            <a:r>
              <a:rPr lang="en-US" smtClean="0">
                <a:sym typeface="Arial" pitchFamily="34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B4BCDF45-E8BF-4065-9C90-BCB6033BA2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pitchFamily="34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en-CA">
              <a:latin typeface="Arial" charset="0"/>
              <a:ea typeface="+mn-ea"/>
              <a:cs typeface="+mn-cs"/>
              <a:sym typeface="Arial" charset="0"/>
            </a:endParaRPr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905AF7F0-9FD7-49A5-B484-2193074CA762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304800" y="1295400"/>
            <a:ext cx="8077200" cy="1600200"/>
          </a:xfrm>
        </p:spPr>
        <p:txBody>
          <a:bodyPr rIns="132080"/>
          <a:lstStyle/>
          <a:p>
            <a:pPr indent="0" algn="ctr" eaLnBrk="1" hangingPunct="1"/>
            <a:r>
              <a:rPr lang="en-US" sz="480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533400" y="4876800"/>
            <a:ext cx="7620000" cy="1219200"/>
          </a:xfrm>
        </p:spPr>
        <p:txBody>
          <a:bodyPr rIns="132080"/>
          <a:lstStyle/>
          <a:p>
            <a:pPr marL="39688" indent="0" algn="ctr" eaLnBrk="1" hangingPunct="1">
              <a:buFont typeface="Arial" pitchFamily="34" charset="0"/>
              <a:buNone/>
            </a:pPr>
            <a:r>
              <a:rPr lang="en-US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Breakout Session 2</a:t>
            </a:r>
          </a:p>
          <a:p>
            <a:pPr marL="39688" indent="0" algn="ctr" eaLnBrk="1" hangingPunct="1">
              <a:buFont typeface="Arial" pitchFamily="34" charset="0"/>
              <a:buNone/>
            </a:pPr>
            <a:r>
              <a:rPr lang="en-US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Kindergarten to Grade 4 </a:t>
            </a:r>
            <a:endParaRPr lang="en-US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pitchFamily="34" charset="0"/>
              <a:buNone/>
            </a:pPr>
            <a:endParaRPr lang="en-US" smtClean="0"/>
          </a:p>
          <a:p>
            <a:pPr marL="39688" indent="0" algn="ctr" eaLnBrk="1" hangingPunct="1">
              <a:buFont typeface="Arial" pitchFamily="34" charset="0"/>
              <a:buNone/>
            </a:pPr>
            <a:endParaRPr lang="en-US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>
            <p:ph type="title"/>
          </p:nvPr>
        </p:nvSpPr>
        <p:spPr>
          <a:xfrm>
            <a:off x="457200" y="90488"/>
            <a:ext cx="8229600" cy="366712"/>
          </a:xfrm>
        </p:spPr>
        <p:txBody>
          <a:bodyPr/>
          <a:lstStyle/>
          <a:p>
            <a:r>
              <a:rPr lang="en-CA" sz="4000" smtClean="0"/>
              <a:t>Code 20</a:t>
            </a:r>
          </a:p>
        </p:txBody>
      </p:sp>
      <p:pic>
        <p:nvPicPr>
          <p:cNvPr id="10243" name="Picture 5"/>
          <p:cNvPicPr>
            <a:picLocks noChangeAspect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38600" y="0"/>
            <a:ext cx="4191000" cy="5867400"/>
          </a:xfr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>
            <p:ph type="title"/>
          </p:nvPr>
        </p:nvSpPr>
        <p:spPr>
          <a:xfrm>
            <a:off x="457200" y="90488"/>
            <a:ext cx="8229600" cy="595312"/>
          </a:xfrm>
        </p:spPr>
        <p:txBody>
          <a:bodyPr/>
          <a:lstStyle/>
          <a:p>
            <a:r>
              <a:rPr lang="en-CA" sz="4000" smtClean="0"/>
              <a:t>Code 30</a:t>
            </a:r>
          </a:p>
        </p:txBody>
      </p:sp>
      <p:pic>
        <p:nvPicPr>
          <p:cNvPr id="11267" name="Picture 4"/>
          <p:cNvPicPr>
            <a:picLocks noChangeAspect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38600" y="0"/>
            <a:ext cx="4038600" cy="5715000"/>
          </a:xfr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>
            <p:ph type="title"/>
          </p:nvPr>
        </p:nvSpPr>
        <p:spPr>
          <a:xfrm>
            <a:off x="457200" y="90488"/>
            <a:ext cx="8229600" cy="595312"/>
          </a:xfrm>
        </p:spPr>
        <p:txBody>
          <a:bodyPr/>
          <a:lstStyle/>
          <a:p>
            <a:r>
              <a:rPr lang="en-CA" sz="4000" smtClean="0"/>
              <a:t>Code 30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29000" y="0"/>
            <a:ext cx="4724400" cy="6858000"/>
          </a:xfrm>
          <a:noFill/>
          <a:ln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>
            <p:ph type="title"/>
          </p:nvPr>
        </p:nvSpPr>
        <p:spPr>
          <a:xfrm>
            <a:off x="457200" y="90488"/>
            <a:ext cx="8229600" cy="595312"/>
          </a:xfrm>
        </p:spPr>
        <p:txBody>
          <a:bodyPr/>
          <a:lstStyle/>
          <a:p>
            <a:r>
              <a:rPr lang="en-CA" sz="4000" smtClean="0"/>
              <a:t>Code 40</a:t>
            </a:r>
          </a:p>
        </p:txBody>
      </p:sp>
      <p:pic>
        <p:nvPicPr>
          <p:cNvPr id="12291" name="Picture 4"/>
          <p:cNvPicPr>
            <a:picLocks noChangeAspect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05200" y="0"/>
            <a:ext cx="4572000" cy="5715000"/>
          </a:xfr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>
            <p:ph type="title"/>
          </p:nvPr>
        </p:nvSpPr>
        <p:spPr>
          <a:xfrm>
            <a:off x="457200" y="90488"/>
            <a:ext cx="8229600" cy="747712"/>
          </a:xfrm>
        </p:spPr>
        <p:txBody>
          <a:bodyPr/>
          <a:lstStyle/>
          <a:p>
            <a:r>
              <a:rPr lang="en-CA" sz="4000" smtClean="0"/>
              <a:t>Code 40</a:t>
            </a:r>
          </a:p>
        </p:txBody>
      </p:sp>
      <p:pic>
        <p:nvPicPr>
          <p:cNvPr id="13315" name="Picture 5"/>
          <p:cNvPicPr>
            <a:picLocks noChangeAspect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91000" y="0"/>
            <a:ext cx="4648200" cy="5638800"/>
          </a:xfr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smtClean="0"/>
              <a:t>More or less than one half?</a:t>
            </a:r>
            <a:br>
              <a:rPr lang="en-CA" smtClean="0"/>
            </a:br>
            <a:r>
              <a:rPr lang="en-CA" smtClean="0"/>
              <a:t>Prove it!</a:t>
            </a:r>
          </a:p>
        </p:txBody>
      </p:sp>
      <p:sp>
        <p:nvSpPr>
          <p:cNvPr id="14339" name="Rectangle 3"/>
          <p:cNvSpPr>
            <a:spLocks noChangeArrowheads="1"/>
          </p:cNvSpPr>
          <p:nvPr>
            <p:ph type="body" idx="1"/>
          </p:nvPr>
        </p:nvSpPr>
        <p:spPr>
          <a:xfrm>
            <a:off x="0" y="1600200"/>
            <a:ext cx="8229600" cy="5257800"/>
          </a:xfrm>
        </p:spPr>
        <p:txBody>
          <a:bodyPr/>
          <a:lstStyle/>
          <a:p>
            <a:r>
              <a:rPr lang="en-CA" smtClean="0"/>
              <a:t>Joe struck out 7 out of 17 batters</a:t>
            </a:r>
          </a:p>
          <a:p>
            <a:r>
              <a:rPr lang="en-CA" smtClean="0"/>
              <a:t>8 of the 11 apples were rotten</a:t>
            </a:r>
          </a:p>
          <a:p>
            <a:r>
              <a:rPr lang="en-CA" smtClean="0"/>
              <a:t>Bill ate 5 out of 9 cookies</a:t>
            </a:r>
          </a:p>
          <a:p>
            <a:r>
              <a:rPr lang="en-CA" smtClean="0"/>
              <a:t>8 of the 15 seeds that were planted sprouted</a:t>
            </a:r>
          </a:p>
        </p:txBody>
      </p:sp>
      <p:sp>
        <p:nvSpPr>
          <p:cNvPr id="14340" name="Text Box 5"/>
          <p:cNvSpPr txBox="1">
            <a:spLocks/>
          </p:cNvSpPr>
          <p:nvPr/>
        </p:nvSpPr>
        <p:spPr bwMode="auto">
          <a:xfrm>
            <a:off x="3733800" y="6396038"/>
            <a:ext cx="502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/>
              <a:t>Adapted from Marilyn Burns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>
            <p:ph type="title"/>
          </p:nvPr>
        </p:nvSpPr>
        <p:spPr>
          <a:xfrm>
            <a:off x="457200" y="90488"/>
            <a:ext cx="8229600" cy="747712"/>
          </a:xfrm>
        </p:spPr>
        <p:txBody>
          <a:bodyPr/>
          <a:lstStyle/>
          <a:p>
            <a:r>
              <a:rPr lang="en-CA" sz="4000" smtClean="0"/>
              <a:t>To the Curriculum!</a:t>
            </a:r>
          </a:p>
        </p:txBody>
      </p:sp>
      <p:sp>
        <p:nvSpPr>
          <p:cNvPr id="15363" name="Rectangle 3"/>
          <p:cNvSpPr>
            <a:spLocks noChangeArrowheads="1"/>
          </p:cNvSpPr>
          <p:nvPr>
            <p:ph type="body" idx="1"/>
          </p:nvPr>
        </p:nvSpPr>
        <p:spPr>
          <a:xfrm>
            <a:off x="457200" y="838200"/>
            <a:ext cx="5105400" cy="6019800"/>
          </a:xfrm>
        </p:spPr>
        <p:txBody>
          <a:bodyPr/>
          <a:lstStyle/>
          <a:p>
            <a:r>
              <a:rPr lang="en-CA" smtClean="0"/>
              <a:t>Pick a grade K – 4</a:t>
            </a:r>
          </a:p>
          <a:p>
            <a:r>
              <a:rPr lang="en-CA" smtClean="0"/>
              <a:t>Find fractional concepts and understandings in a place/strand where it was previously not anticipated</a:t>
            </a:r>
          </a:p>
          <a:p>
            <a:r>
              <a:rPr lang="en-CA" smtClean="0"/>
              <a:t> How do different models link to the curriculum?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0488"/>
            <a:ext cx="8229600" cy="900112"/>
          </a:xfrm>
        </p:spPr>
        <p:txBody>
          <a:bodyPr/>
          <a:lstStyle/>
          <a:p>
            <a:r>
              <a:rPr lang="en-CA" smtClean="0"/>
              <a:t>Consolidation – Your Choice: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4800" y="914400"/>
            <a:ext cx="4038600" cy="52578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CA" smtClean="0"/>
              <a:t>Record: </a:t>
            </a:r>
            <a:endParaRPr lang="en-CA" i="1" smtClean="0"/>
          </a:p>
          <a:p>
            <a:r>
              <a:rPr lang="en-CA" i="1" smtClean="0"/>
              <a:t>How can I use this knowledge to enrich students’ understanding and help them make connections?</a:t>
            </a:r>
          </a:p>
        </p:txBody>
      </p:sp>
      <p:sp>
        <p:nvSpPr>
          <p:cNvPr id="16388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914400"/>
            <a:ext cx="4038600" cy="40386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smtClean="0"/>
              <a:t>Reflect on this quote:</a:t>
            </a:r>
          </a:p>
          <a:p>
            <a:r>
              <a:rPr lang="en-US" i="1" smtClean="0"/>
              <a:t>It doesn’t matter whether the glass is half full or half empty.  There is room for more of the liquid treasure.</a:t>
            </a:r>
          </a:p>
          <a:p>
            <a:pPr algn="r">
              <a:buFont typeface="Arial" pitchFamily="34" charset="0"/>
              <a:buNone/>
            </a:pPr>
            <a:r>
              <a:rPr lang="en-US" smtClean="0"/>
              <a:t>Author unknown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Learning Goals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r>
              <a:rPr lang="en-CA" sz="2400" smtClean="0"/>
              <a:t>Participants will:</a:t>
            </a:r>
          </a:p>
          <a:p>
            <a:r>
              <a:rPr lang="en-CA" sz="2400" smtClean="0"/>
              <a:t>Gain an understanding of the various representations for one half</a:t>
            </a:r>
            <a:endParaRPr lang="en-US" sz="2400" smtClean="0"/>
          </a:p>
          <a:p>
            <a:r>
              <a:rPr lang="en-CA" sz="2400" smtClean="0"/>
              <a:t>Recognize and analyze various representations of one half and some of the common misconceptions</a:t>
            </a:r>
            <a:endParaRPr lang="en-US" sz="2400" smtClean="0"/>
          </a:p>
          <a:p>
            <a:r>
              <a:rPr lang="en-CA" sz="2400" smtClean="0"/>
              <a:t>Gain an understanding of the complexity of working with set models in fractions</a:t>
            </a:r>
            <a:endParaRPr lang="en-US" sz="2400" smtClean="0"/>
          </a:p>
          <a:p>
            <a:r>
              <a:rPr lang="en-CA" sz="2400" smtClean="0"/>
              <a:t>Gain an awareness of the existence of fractional concepts in other areas of the  mathematics curriculum</a:t>
            </a:r>
            <a:endParaRPr lang="en-US" sz="2400" smtClean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ADA1FC3-C216-4A58-B199-668E63404847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>
            <p:ph type="title"/>
          </p:nvPr>
        </p:nvSpPr>
        <p:spPr>
          <a:xfrm>
            <a:off x="152400" y="0"/>
            <a:ext cx="8229600" cy="1509713"/>
          </a:xfrm>
        </p:spPr>
        <p:txBody>
          <a:bodyPr/>
          <a:lstStyle/>
          <a:p>
            <a:r>
              <a:rPr lang="en-CA" smtClean="0"/>
              <a:t>Minds On! </a:t>
            </a:r>
            <a:br>
              <a:rPr lang="en-CA" smtClean="0"/>
            </a:br>
            <a:r>
              <a:rPr lang="en-CA" smtClean="0"/>
              <a:t>Gap Closing Diagnostic</a:t>
            </a:r>
          </a:p>
        </p:txBody>
      </p:sp>
      <p:sp>
        <p:nvSpPr>
          <p:cNvPr id="30723" name="Rectangle 3"/>
          <p:cNvSpPr>
            <a:spLocks noChangeArrowheads="1"/>
          </p:cNvSpPr>
          <p:nvPr>
            <p:ph type="body" idx="1"/>
          </p:nvPr>
        </p:nvSpPr>
        <p:spPr>
          <a:xfrm>
            <a:off x="152400" y="2590800"/>
            <a:ext cx="8229600" cy="2895600"/>
          </a:xfrm>
        </p:spPr>
        <p:txBody>
          <a:bodyPr/>
          <a:lstStyle/>
          <a:p>
            <a:r>
              <a:rPr lang="en-CA" smtClean="0"/>
              <a:t>Which representations of one half would students clearly understand?</a:t>
            </a:r>
          </a:p>
          <a:p>
            <a:r>
              <a:rPr lang="en-CA" smtClean="0"/>
              <a:t>Which representations of one half would likely be confusing for students?</a:t>
            </a:r>
          </a:p>
          <a:p>
            <a:r>
              <a:rPr lang="en-CA" smtClean="0"/>
              <a:t>What misunderstandings may arise?</a:t>
            </a:r>
          </a:p>
          <a:p>
            <a:endParaRPr lang="en-CA" smtClean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90488"/>
            <a:ext cx="5943600" cy="1509712"/>
          </a:xfrm>
        </p:spPr>
        <p:txBody>
          <a:bodyPr rIns="132080"/>
          <a:lstStyle/>
          <a:p>
            <a:pPr indent="0" eaLnBrk="1" hangingPunct="1"/>
            <a:r>
              <a:rPr lang="en-CA" sz="4000" smtClean="0"/>
              <a:t>Action! </a:t>
            </a:r>
            <a:br>
              <a:rPr lang="en-CA" sz="4000" smtClean="0"/>
            </a:br>
            <a:r>
              <a:rPr lang="en-CA" sz="4000" smtClean="0"/>
              <a:t>Solve this problem in several ways</a:t>
            </a:r>
          </a:p>
        </p:txBody>
      </p:sp>
      <p:sp>
        <p:nvSpPr>
          <p:cNvPr id="409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02E3297-289B-4B2F-AF65-AF4A30A3B4AC}" type="slidenum">
              <a:rPr lang="en-US" smtClean="0"/>
              <a:pPr/>
              <a:t>4</a:t>
            </a:fld>
            <a:endParaRPr lang="en-US" smtClean="0"/>
          </a:p>
        </p:txBody>
      </p:sp>
      <p:pic>
        <p:nvPicPr>
          <p:cNvPr id="4100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3FB62374-A0ED-4EA5-8F6F-F63B69250E05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4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4102" name="Picture 8"/>
          <p:cNvPicPr>
            <a:picLocks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2743200"/>
            <a:ext cx="8763000" cy="27305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>
          <a:xfrm>
            <a:off x="457200" y="90488"/>
            <a:ext cx="8229600" cy="900112"/>
          </a:xfrm>
        </p:spPr>
        <p:txBody>
          <a:bodyPr/>
          <a:lstStyle/>
          <a:p>
            <a:pPr algn="ctr"/>
            <a:r>
              <a:rPr lang="en-CA" smtClean="0"/>
              <a:t>Looking at Student Work</a:t>
            </a:r>
          </a:p>
        </p:txBody>
      </p:sp>
      <p:sp>
        <p:nvSpPr>
          <p:cNvPr id="5123" name="Rectangle 3"/>
          <p:cNvSpPr>
            <a:spLocks noChangeArrowheads="1"/>
          </p:cNvSpPr>
          <p:nvPr>
            <p:ph type="body" idx="1"/>
          </p:nvPr>
        </p:nvSpPr>
        <p:spPr>
          <a:xfrm>
            <a:off x="381000" y="914400"/>
            <a:ext cx="8229600" cy="5257800"/>
          </a:xfrm>
        </p:spPr>
        <p:txBody>
          <a:bodyPr/>
          <a:lstStyle/>
          <a:p>
            <a:r>
              <a:rPr lang="en-CA" smtClean="0"/>
              <a:t>What mathematical understanding do we see in the work?</a:t>
            </a:r>
          </a:p>
          <a:p>
            <a:r>
              <a:rPr lang="en-CA" smtClean="0"/>
              <a:t> Do we see any of the misconceptions Marian mentioned in the work?</a:t>
            </a:r>
          </a:p>
          <a:p>
            <a:r>
              <a:rPr lang="en-CA" smtClean="0"/>
              <a:t> What are some of the misconceptions that were not part of the plenary?</a:t>
            </a:r>
          </a:p>
          <a:p>
            <a:r>
              <a:rPr lang="en-CA" smtClean="0"/>
              <a:t> What strategies could be used to help students better understand the concept of fractions?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519112"/>
          </a:xfrm>
        </p:spPr>
        <p:txBody>
          <a:bodyPr/>
          <a:lstStyle/>
          <a:p>
            <a:pPr indent="0"/>
            <a:r>
              <a:rPr lang="en-CA" sz="4000" smtClean="0"/>
              <a:t>Scoring Guide</a:t>
            </a: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927F9B0-6A11-42CC-90CC-33262D526766}" type="slidenum">
              <a:rPr lang="en-US" smtClean="0"/>
              <a:pPr/>
              <a:t>6</a:t>
            </a:fld>
            <a:endParaRPr lang="en-US" smtClean="0"/>
          </a:p>
        </p:txBody>
      </p:sp>
      <p:pic>
        <p:nvPicPr>
          <p:cNvPr id="6148" name="Picture 6"/>
          <p:cNvPicPr>
            <a:picLocks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67200" y="0"/>
            <a:ext cx="4572000" cy="57150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2209800" cy="442912"/>
          </a:xfrm>
        </p:spPr>
        <p:txBody>
          <a:bodyPr/>
          <a:lstStyle/>
          <a:p>
            <a:pPr indent="0"/>
            <a:r>
              <a:rPr lang="en-CA" sz="4000" smtClean="0"/>
              <a:t>Code 10</a:t>
            </a: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0E96CF4-B816-435B-9926-FAB20F4C8839}" type="slidenum">
              <a:rPr lang="en-US" smtClean="0"/>
              <a:pPr/>
              <a:t>7</a:t>
            </a:fld>
            <a:endParaRPr lang="en-US" smtClean="0"/>
          </a:p>
        </p:txBody>
      </p:sp>
      <p:pic>
        <p:nvPicPr>
          <p:cNvPr id="7172" name="Picture 6"/>
          <p:cNvPicPr>
            <a:picLocks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05200" y="762000"/>
            <a:ext cx="4419600" cy="52578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>
            <p:ph type="title"/>
          </p:nvPr>
        </p:nvSpPr>
        <p:spPr>
          <a:xfrm>
            <a:off x="457200" y="90488"/>
            <a:ext cx="8229600" cy="442912"/>
          </a:xfrm>
        </p:spPr>
        <p:txBody>
          <a:bodyPr/>
          <a:lstStyle/>
          <a:p>
            <a:r>
              <a:rPr lang="en-CA" sz="4000" smtClean="0"/>
              <a:t>Code 10</a:t>
            </a:r>
          </a:p>
        </p:txBody>
      </p:sp>
      <p:pic>
        <p:nvPicPr>
          <p:cNvPr id="8195" name="Picture 4"/>
          <p:cNvPicPr>
            <a:picLocks noChangeAspect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52800" y="0"/>
            <a:ext cx="4495800" cy="5867400"/>
          </a:xfr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>
          <a:xfrm>
            <a:off x="457200" y="90488"/>
            <a:ext cx="8229600" cy="519112"/>
          </a:xfrm>
        </p:spPr>
        <p:txBody>
          <a:bodyPr/>
          <a:lstStyle/>
          <a:p>
            <a:r>
              <a:rPr lang="en-CA" sz="4000" smtClean="0"/>
              <a:t>Code 20</a:t>
            </a:r>
          </a:p>
        </p:txBody>
      </p:sp>
      <p:pic>
        <p:nvPicPr>
          <p:cNvPr id="9219" name="Picture 4"/>
          <p:cNvPicPr>
            <a:picLocks noChangeAspect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24200" y="152400"/>
            <a:ext cx="4572000" cy="5867400"/>
          </a:xfrm>
          <a:noFill/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</TotalTime>
  <Pages>0</Pages>
  <Words>317</Words>
  <Characters>0</Characters>
  <Application>Microsoft Office PowerPoint</Application>
  <PresentationFormat>On-screen Show (4:3)</PresentationFormat>
  <Lines>0</Lines>
  <Paragraphs>51</Paragraphs>
  <Slides>17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ヒラギノ角ゴ ProN W3</vt:lpstr>
      <vt:lpstr>ＭＳ Ｐゴシック</vt:lpstr>
      <vt:lpstr>Tahoma</vt:lpstr>
      <vt:lpstr>Calibri</vt:lpstr>
      <vt:lpstr>2_Default Design</vt:lpstr>
      <vt:lpstr>Math CAMPPP 2012</vt:lpstr>
      <vt:lpstr>Learning Goals</vt:lpstr>
      <vt:lpstr>Minds On!  Gap Closing Diagnostic</vt:lpstr>
      <vt:lpstr>Action!  Solve this problem in several ways</vt:lpstr>
      <vt:lpstr>Looking at Student Work</vt:lpstr>
      <vt:lpstr>Scoring Guide</vt:lpstr>
      <vt:lpstr>Code 10</vt:lpstr>
      <vt:lpstr>Code 10</vt:lpstr>
      <vt:lpstr>Code 20</vt:lpstr>
      <vt:lpstr>Code 20</vt:lpstr>
      <vt:lpstr>Code 30</vt:lpstr>
      <vt:lpstr>Code 30</vt:lpstr>
      <vt:lpstr>Code 40</vt:lpstr>
      <vt:lpstr>Code 40</vt:lpstr>
      <vt:lpstr>More or less than one half? Prove it!</vt:lpstr>
      <vt:lpstr>To the Curriculum!</vt:lpstr>
      <vt:lpstr>Consolidation – Your Choice: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24</cp:revision>
  <dcterms:modified xsi:type="dcterms:W3CDTF">2012-07-24T20:54:47Z</dcterms:modified>
</cp:coreProperties>
</file>